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68" r:id="rId2"/>
    <p:sldId id="429" r:id="rId3"/>
    <p:sldId id="430" r:id="rId4"/>
    <p:sldId id="422" r:id="rId5"/>
    <p:sldId id="425" r:id="rId6"/>
  </p:sldIdLst>
  <p:sldSz cx="10080625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24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40A2B"/>
    <a:srgbClr val="CD7371"/>
    <a:srgbClr val="920000"/>
    <a:srgbClr val="993300"/>
    <a:srgbClr val="FFFFCC"/>
    <a:srgbClr val="3366FF"/>
    <a:srgbClr val="588824"/>
    <a:srgbClr val="CCFFFF"/>
    <a:srgbClr val="8DDBE3"/>
    <a:srgbClr val="83D8E1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6" autoAdjust="0"/>
    <p:restoredTop sz="94265" autoAdjust="0"/>
  </p:normalViewPr>
  <p:slideViewPr>
    <p:cSldViewPr>
      <p:cViewPr varScale="1">
        <p:scale>
          <a:sx n="106" d="100"/>
          <a:sy n="106" d="100"/>
        </p:scale>
        <p:origin x="-690" y="-84"/>
      </p:cViewPr>
      <p:guideLst>
        <p:guide orient="horz" pos="2160"/>
        <p:guide pos="35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21002A-E079-419F-B109-A2E920A3BA04}" type="doc">
      <dgm:prSet loTypeId="urn:microsoft.com/office/officeart/2005/8/layout/target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FDD003-030A-4A1A-BFD0-18A44BE086F5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pPr algn="l"/>
          <a:r>
            <a:rPr lang="ru-RU" sz="1800" dirty="0" smtClean="0"/>
            <a:t>«СОВЕТСКОЕ» ПОКОЛЕНИЕ (возраст от 50 лет и </a:t>
          </a:r>
          <a:r>
            <a:rPr lang="ru-RU" sz="1800" dirty="0" smtClean="0"/>
            <a:t>старше) </a:t>
          </a:r>
          <a:endParaRPr lang="ru-RU" sz="1800" dirty="0"/>
        </a:p>
      </dgm:t>
    </dgm:pt>
    <dgm:pt modelId="{E9790133-C279-41E5-900B-B134A3D0E8EB}" type="parTrans" cxnId="{79E7DAA5-4006-4899-89A6-7C306EC0ECBC}">
      <dgm:prSet/>
      <dgm:spPr/>
      <dgm:t>
        <a:bodyPr/>
        <a:lstStyle/>
        <a:p>
          <a:endParaRPr lang="ru-RU"/>
        </a:p>
      </dgm:t>
    </dgm:pt>
    <dgm:pt modelId="{5F2DD378-6192-48D5-B68F-5CBF36B94244}" type="sibTrans" cxnId="{79E7DAA5-4006-4899-89A6-7C306EC0ECBC}">
      <dgm:prSet/>
      <dgm:spPr/>
      <dgm:t>
        <a:bodyPr/>
        <a:lstStyle/>
        <a:p>
          <a:endParaRPr lang="ru-RU"/>
        </a:p>
      </dgm:t>
    </dgm:pt>
    <dgm:pt modelId="{44F007C0-3034-407C-932F-75E836CD42A4}">
      <dgm:prSet phldrT="[Текст]" custT="1"/>
      <dgm:spPr>
        <a:solidFill>
          <a:schemeClr val="accent1">
            <a:lumMod val="40000"/>
            <a:lumOff val="60000"/>
            <a:alpha val="90000"/>
          </a:schemeClr>
        </a:solidFill>
      </dgm:spPr>
      <dgm:t>
        <a:bodyPr/>
        <a:lstStyle/>
        <a:p>
          <a:pPr algn="l"/>
          <a:r>
            <a:rPr lang="ru-RU" sz="1800" dirty="0" smtClean="0"/>
            <a:t>«СОВРЕМЕННОЕ» ПОКОЛЕНИЕ (возраст от 18 до </a:t>
          </a:r>
          <a:r>
            <a:rPr lang="ru-RU" sz="1800" smtClean="0"/>
            <a:t>35 </a:t>
          </a:r>
          <a:r>
            <a:rPr lang="ru-RU" sz="1800" smtClean="0"/>
            <a:t>лет) </a:t>
          </a:r>
          <a:endParaRPr lang="ru-RU" sz="1800" dirty="0"/>
        </a:p>
      </dgm:t>
    </dgm:pt>
    <dgm:pt modelId="{2AA4FA96-9C67-4341-87D3-8AEAABF42F9F}" type="parTrans" cxnId="{E8D220D0-7CFE-44D6-B09B-1CC27EF505D9}">
      <dgm:prSet/>
      <dgm:spPr/>
      <dgm:t>
        <a:bodyPr/>
        <a:lstStyle/>
        <a:p>
          <a:endParaRPr lang="ru-RU"/>
        </a:p>
      </dgm:t>
    </dgm:pt>
    <dgm:pt modelId="{BEC580FC-04AC-4845-B10D-C536A5290C64}" type="sibTrans" cxnId="{E8D220D0-7CFE-44D6-B09B-1CC27EF505D9}">
      <dgm:prSet/>
      <dgm:spPr/>
      <dgm:t>
        <a:bodyPr/>
        <a:lstStyle/>
        <a:p>
          <a:endParaRPr lang="ru-RU"/>
        </a:p>
      </dgm:t>
    </dgm:pt>
    <dgm:pt modelId="{677723A8-A5A4-4ADF-91BB-82314ECEC347}" type="pres">
      <dgm:prSet presAssocID="{AE21002A-E079-419F-B109-A2E920A3BA04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85BCFB-2E1F-466E-A8EC-D8FA3561E3BF}" type="pres">
      <dgm:prSet presAssocID="{02FDD003-030A-4A1A-BFD0-18A44BE086F5}" presName="circle1" presStyleLbl="node1" presStyleIdx="0" presStyleCnt="2" custLinFactNeighborX="-1646" custLinFactNeighborY="323"/>
      <dgm:spPr/>
    </dgm:pt>
    <dgm:pt modelId="{7DEC707E-9429-47D0-863A-5FFABE50186D}" type="pres">
      <dgm:prSet presAssocID="{02FDD003-030A-4A1A-BFD0-18A44BE086F5}" presName="space" presStyleCnt="0"/>
      <dgm:spPr/>
    </dgm:pt>
    <dgm:pt modelId="{94FD5038-EA36-4745-9478-239F95CDC1CE}" type="pres">
      <dgm:prSet presAssocID="{02FDD003-030A-4A1A-BFD0-18A44BE086F5}" presName="rect1" presStyleLbl="alignAcc1" presStyleIdx="0" presStyleCnt="2" custLinFactNeighborX="0" custLinFactNeighborY="0"/>
      <dgm:spPr>
        <a:prstGeom prst="snip1Rect">
          <a:avLst/>
        </a:prstGeom>
      </dgm:spPr>
      <dgm:t>
        <a:bodyPr/>
        <a:lstStyle/>
        <a:p>
          <a:endParaRPr lang="ru-RU"/>
        </a:p>
      </dgm:t>
    </dgm:pt>
    <dgm:pt modelId="{1C6DA4D6-751A-4E6D-916A-3E518D79661F}" type="pres">
      <dgm:prSet presAssocID="{44F007C0-3034-407C-932F-75E836CD42A4}" presName="vertSpace2" presStyleLbl="node1" presStyleIdx="0" presStyleCnt="2"/>
      <dgm:spPr/>
    </dgm:pt>
    <dgm:pt modelId="{7F4E722C-4F12-422B-972F-87A8EDF40B33}" type="pres">
      <dgm:prSet presAssocID="{44F007C0-3034-407C-932F-75E836CD42A4}" presName="circle2" presStyleLbl="node1" presStyleIdx="1" presStyleCnt="2" custScaleX="2863" custScaleY="24126" custLinFactNeighborX="74113" custLinFactNeighborY="3649"/>
      <dgm:spPr>
        <a:prstGeom prst="teardrop">
          <a:avLst/>
        </a:prstGeom>
      </dgm:spPr>
    </dgm:pt>
    <dgm:pt modelId="{E1D69ABE-4C3D-4DD5-BF54-20560B36B4F4}" type="pres">
      <dgm:prSet presAssocID="{44F007C0-3034-407C-932F-75E836CD42A4}" presName="rect2" presStyleLbl="alignAcc1" presStyleIdx="1" presStyleCnt="2"/>
      <dgm:spPr/>
      <dgm:t>
        <a:bodyPr/>
        <a:lstStyle/>
        <a:p>
          <a:endParaRPr lang="ru-RU"/>
        </a:p>
      </dgm:t>
    </dgm:pt>
    <dgm:pt modelId="{C5DA2725-BBE6-4760-A87A-9B3512092A0B}" type="pres">
      <dgm:prSet presAssocID="{02FDD003-030A-4A1A-BFD0-18A44BE086F5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3CE0FB-474C-4ADA-B1F4-DD9525DD3F38}" type="pres">
      <dgm:prSet presAssocID="{44F007C0-3034-407C-932F-75E836CD42A4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DC48859-DDAA-408C-8CFA-5E3467A2FA3D}" type="presOf" srcId="{02FDD003-030A-4A1A-BFD0-18A44BE086F5}" destId="{94FD5038-EA36-4745-9478-239F95CDC1CE}" srcOrd="0" destOrd="0" presId="urn:microsoft.com/office/officeart/2005/8/layout/target3"/>
    <dgm:cxn modelId="{79E7DAA5-4006-4899-89A6-7C306EC0ECBC}" srcId="{AE21002A-E079-419F-B109-A2E920A3BA04}" destId="{02FDD003-030A-4A1A-BFD0-18A44BE086F5}" srcOrd="0" destOrd="0" parTransId="{E9790133-C279-41E5-900B-B134A3D0E8EB}" sibTransId="{5F2DD378-6192-48D5-B68F-5CBF36B94244}"/>
    <dgm:cxn modelId="{5887CC21-8554-440B-8649-2BD17871408A}" type="presOf" srcId="{44F007C0-3034-407C-932F-75E836CD42A4}" destId="{BA3CE0FB-474C-4ADA-B1F4-DD9525DD3F38}" srcOrd="1" destOrd="0" presId="urn:microsoft.com/office/officeart/2005/8/layout/target3"/>
    <dgm:cxn modelId="{60D26436-F5F7-4CE4-91D8-2E178FD734F5}" type="presOf" srcId="{AE21002A-E079-419F-B109-A2E920A3BA04}" destId="{677723A8-A5A4-4ADF-91BB-82314ECEC347}" srcOrd="0" destOrd="0" presId="urn:microsoft.com/office/officeart/2005/8/layout/target3"/>
    <dgm:cxn modelId="{63A5B37E-7B7C-445F-8368-8A255B93B432}" type="presOf" srcId="{02FDD003-030A-4A1A-BFD0-18A44BE086F5}" destId="{C5DA2725-BBE6-4760-A87A-9B3512092A0B}" srcOrd="1" destOrd="0" presId="urn:microsoft.com/office/officeart/2005/8/layout/target3"/>
    <dgm:cxn modelId="{E1297887-CD51-461C-99E1-61F28A5F5295}" type="presOf" srcId="{44F007C0-3034-407C-932F-75E836CD42A4}" destId="{E1D69ABE-4C3D-4DD5-BF54-20560B36B4F4}" srcOrd="0" destOrd="0" presId="urn:microsoft.com/office/officeart/2005/8/layout/target3"/>
    <dgm:cxn modelId="{E8D220D0-7CFE-44D6-B09B-1CC27EF505D9}" srcId="{AE21002A-E079-419F-B109-A2E920A3BA04}" destId="{44F007C0-3034-407C-932F-75E836CD42A4}" srcOrd="1" destOrd="0" parTransId="{2AA4FA96-9C67-4341-87D3-8AEAABF42F9F}" sibTransId="{BEC580FC-04AC-4845-B10D-C536A5290C64}"/>
    <dgm:cxn modelId="{6F8C1FF5-3870-4080-8C15-83223299D117}" type="presParOf" srcId="{677723A8-A5A4-4ADF-91BB-82314ECEC347}" destId="{2885BCFB-2E1F-466E-A8EC-D8FA3561E3BF}" srcOrd="0" destOrd="0" presId="urn:microsoft.com/office/officeart/2005/8/layout/target3"/>
    <dgm:cxn modelId="{6F6918C9-D13E-4D38-B450-CBEBFFCBF445}" type="presParOf" srcId="{677723A8-A5A4-4ADF-91BB-82314ECEC347}" destId="{7DEC707E-9429-47D0-863A-5FFABE50186D}" srcOrd="1" destOrd="0" presId="urn:microsoft.com/office/officeart/2005/8/layout/target3"/>
    <dgm:cxn modelId="{BA4EEB26-A16A-437F-865F-FBF061C38A80}" type="presParOf" srcId="{677723A8-A5A4-4ADF-91BB-82314ECEC347}" destId="{94FD5038-EA36-4745-9478-239F95CDC1CE}" srcOrd="2" destOrd="0" presId="urn:microsoft.com/office/officeart/2005/8/layout/target3"/>
    <dgm:cxn modelId="{A0C86374-A5FA-4F1C-88B1-6D306E3AB46F}" type="presParOf" srcId="{677723A8-A5A4-4ADF-91BB-82314ECEC347}" destId="{1C6DA4D6-751A-4E6D-916A-3E518D79661F}" srcOrd="3" destOrd="0" presId="urn:microsoft.com/office/officeart/2005/8/layout/target3"/>
    <dgm:cxn modelId="{1A9E024F-0808-4B5B-8D46-A11D4184003E}" type="presParOf" srcId="{677723A8-A5A4-4ADF-91BB-82314ECEC347}" destId="{7F4E722C-4F12-422B-972F-87A8EDF40B33}" srcOrd="4" destOrd="0" presId="urn:microsoft.com/office/officeart/2005/8/layout/target3"/>
    <dgm:cxn modelId="{756CD1D7-213C-44A8-BB95-9F3767570068}" type="presParOf" srcId="{677723A8-A5A4-4ADF-91BB-82314ECEC347}" destId="{E1D69ABE-4C3D-4DD5-BF54-20560B36B4F4}" srcOrd="5" destOrd="0" presId="urn:microsoft.com/office/officeart/2005/8/layout/target3"/>
    <dgm:cxn modelId="{951EC83C-A5D9-407F-9448-B8B258F2459F}" type="presParOf" srcId="{677723A8-A5A4-4ADF-91BB-82314ECEC347}" destId="{C5DA2725-BBE6-4760-A87A-9B3512092A0B}" srcOrd="6" destOrd="0" presId="urn:microsoft.com/office/officeart/2005/8/layout/target3"/>
    <dgm:cxn modelId="{65B5634D-4899-4C8F-9F58-1937910FC6AE}" type="presParOf" srcId="{677723A8-A5A4-4ADF-91BB-82314ECEC347}" destId="{BA3CE0FB-474C-4ADA-B1F4-DD9525DD3F38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885BCFB-2E1F-466E-A8EC-D8FA3561E3BF}">
      <dsp:nvSpPr>
        <dsp:cNvPr id="0" name=""/>
        <dsp:cNvSpPr/>
      </dsp:nvSpPr>
      <dsp:spPr>
        <a:xfrm>
          <a:off x="-66893" y="13126"/>
          <a:ext cx="4063999" cy="406399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4FD5038-EA36-4745-9478-239F95CDC1CE}">
      <dsp:nvSpPr>
        <dsp:cNvPr id="0" name=""/>
        <dsp:cNvSpPr/>
      </dsp:nvSpPr>
      <dsp:spPr>
        <a:xfrm>
          <a:off x="2031999" y="0"/>
          <a:ext cx="5600848" cy="4063999"/>
        </a:xfrm>
        <a:prstGeom prst="snip1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«СОВЕТСКОЕ» ПОКОЛЕНИЕ (возраст от 50 лет и </a:t>
          </a:r>
          <a:r>
            <a:rPr lang="ru-RU" sz="1800" kern="1200" dirty="0" smtClean="0"/>
            <a:t>старше) </a:t>
          </a:r>
          <a:endParaRPr lang="ru-RU" sz="1800" kern="1200" dirty="0"/>
        </a:p>
      </dsp:txBody>
      <dsp:txXfrm>
        <a:off x="2031999" y="0"/>
        <a:ext cx="5600848" cy="1930399"/>
      </dsp:txXfrm>
    </dsp:sp>
    <dsp:sp modelId="{7F4E722C-4F12-422B-972F-87A8EDF40B33}">
      <dsp:nvSpPr>
        <dsp:cNvPr id="0" name=""/>
        <dsp:cNvSpPr/>
      </dsp:nvSpPr>
      <dsp:spPr>
        <a:xfrm>
          <a:off x="2497477" y="1795609"/>
          <a:ext cx="55267" cy="465728"/>
        </a:xfrm>
        <a:prstGeom prst="teardrop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1D69ABE-4C3D-4DD5-BF54-20560B36B4F4}">
      <dsp:nvSpPr>
        <dsp:cNvPr id="0" name=""/>
        <dsp:cNvSpPr/>
      </dsp:nvSpPr>
      <dsp:spPr>
        <a:xfrm>
          <a:off x="2031999" y="1930399"/>
          <a:ext cx="5600848" cy="1930399"/>
        </a:xfrm>
        <a:prstGeom prst="rect">
          <a:avLst/>
        </a:prstGeom>
        <a:solidFill>
          <a:schemeClr val="accent1">
            <a:lumMod val="40000"/>
            <a:lumOff val="60000"/>
            <a:alpha val="9000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«СОВРЕМЕННОЕ» ПОКОЛЕНИЕ (возраст от 18 до </a:t>
          </a:r>
          <a:r>
            <a:rPr lang="ru-RU" sz="1800" kern="1200" smtClean="0"/>
            <a:t>35 </a:t>
          </a:r>
          <a:r>
            <a:rPr lang="ru-RU" sz="1800" kern="1200" smtClean="0"/>
            <a:t>лет) </a:t>
          </a:r>
          <a:endParaRPr lang="ru-RU" sz="1800" kern="1200" dirty="0"/>
        </a:p>
      </dsp:txBody>
      <dsp:txXfrm>
        <a:off x="2031999" y="1930399"/>
        <a:ext cx="5600848" cy="19303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58F761D2-D815-4DCE-B598-67D7A99F34D1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10E9B5F8-CC70-4972-A512-09511573F5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446067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6047" y="2130429"/>
            <a:ext cx="8568531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1A99-BA7D-45FD-8EC2-AF01FE67E7E6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0C0A3-9A4C-4DCE-BFE1-C114DBDF84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51891-E1E5-42D7-A354-F1F65D71FB68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62E5D-B4E7-4E4D-9421-60F5A69C18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300" y="4406903"/>
            <a:ext cx="8568531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300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DFE94-1297-4A0C-A460-19D55279824A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93116-EDBF-4557-BCDF-93D2172119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4031" y="1600201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24318" y="1600201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3E061-4F96-47A8-AF6F-12B2E720B3F6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D0915-403A-4A35-9302-7DE3455600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031" y="1535114"/>
            <a:ext cx="4454027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4031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0823" y="1535114"/>
            <a:ext cx="4455776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120823" y="2174875"/>
            <a:ext cx="445577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6C4B8-8929-47F4-84CC-8527B98C4D0A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3F5BE9-F281-4615-9C45-7E7D2C6E03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C9AD6-5366-455E-A72F-9658DE5ED45B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9138AC-CC05-44C1-899C-D719534116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4D8DE-06B9-43E7-8DF3-AFFD9425AA67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623F0-9220-46B6-9AD9-0106DC1F65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36" y="273052"/>
            <a:ext cx="3316456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41245" y="273052"/>
            <a:ext cx="563534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036" y="1435102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E86A4-6F4E-484A-A435-D1D67C63CCCB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5353E2-955B-49F1-86E2-FA2D0AE07B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5873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5873" y="612775"/>
            <a:ext cx="6048375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5873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62EF1-8B44-4C03-AFF3-3D95E9558EB5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120AF-DB50-4B5B-8FEE-B72AFA9F28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F65A8-94DB-4AEE-A68B-AD768E9A9D10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EC72D-F49F-4772-9146-67C6CD7BC7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8453" y="274640"/>
            <a:ext cx="2268141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4031" y="274640"/>
            <a:ext cx="6636411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DDEC3-5913-499A-9452-99C8D054FBDD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A0819-A876-4627-91A1-30F926E334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504031" y="274639"/>
            <a:ext cx="907256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504031" y="1600201"/>
            <a:ext cx="907256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04031" y="6356354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38ED8B9-B53A-4A8C-AA05-86F56922F207}" type="datetimeFigureOut">
              <a:rPr lang="ru-RU"/>
              <a:pPr>
                <a:defRPr/>
              </a:pPr>
              <a:t>07.10.2020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444214" y="6356354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224448" y="6356354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65AA686-8D06-438F-8B4D-F8C3A6D5D0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Руслан\Desktop\антновщина\ПРАВ ЛЕК.png"/>
          <p:cNvPicPr>
            <a:picLocks noChangeAspect="1" noChangeArrowheads="1"/>
          </p:cNvPicPr>
          <p:nvPr/>
        </p:nvPicPr>
        <p:blipFill>
          <a:blip r:embed="rId2" cstate="print"/>
          <a:srcRect b="14728"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</p:spPr>
      </p:pic>
      <p:sp>
        <p:nvSpPr>
          <p:cNvPr id="2054" name="AutoShape 12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5" name="AutoShape 14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AutoShape 16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7" name="AutoShape 18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8" name="AutoShape 22" descr="&amp;Scy;&amp;kcy;&amp;acy;&amp;chcy;&amp;acy;&amp;tcy;&amp;softcy; &amp;Kcy;&amp;lcy;&amp;yacy;&amp;kcy;&amp;scy;&amp;ycy;, &amp;Pcy;&amp;yacy;&amp;tcy;&amp;ncy;&amp;acy; &amp;vcy; &amp;vcy;&amp;iecy;&amp;kcy;&amp;tcy;&amp;ocy;&amp;rcy;&amp;iecy;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1028" name="Picture 4" descr="G:\сайт нко  нов веср\сайт\images\logo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92640" y="332656"/>
            <a:ext cx="1368152" cy="1368152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359545" y="5229200"/>
            <a:ext cx="97210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kern="10" spc="50" dirty="0" smtClean="0">
                <a:ln w="11430"/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  <a:t>ТРАГЕДИЯ ПО ИМЕНИ «АНТОНОВЩИНА</a:t>
            </a:r>
            <a:r>
              <a:rPr lang="ru-RU" sz="2800" b="1" dirty="0" smtClean="0">
                <a:latin typeface="Georgia" pitchFamily="18" charset="0"/>
              </a:rPr>
              <a:t>»</a:t>
            </a:r>
            <a:endParaRPr lang="ru-RU" sz="2800" b="1" dirty="0"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1" y="6021288"/>
            <a:ext cx="10080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/>
              <a:t>Материалы социологического опроса</a:t>
            </a:r>
          </a:p>
          <a:p>
            <a:pPr algn="ctr"/>
            <a:r>
              <a:rPr lang="ru-RU" b="1" i="1" dirty="0" smtClean="0"/>
              <a:t>(респонденты, рожденные </a:t>
            </a:r>
            <a:r>
              <a:rPr lang="ru-RU" b="1" i="1" dirty="0" smtClean="0"/>
              <a:t>до 2002 </a:t>
            </a:r>
            <a:r>
              <a:rPr lang="ru-RU" b="1" i="1" dirty="0" smtClean="0"/>
              <a:t>г.)</a:t>
            </a:r>
            <a:endParaRPr lang="ru-RU" b="1" i="1" dirty="0"/>
          </a:p>
        </p:txBody>
      </p:sp>
    </p:spTree>
    <p:extLst>
      <p:ext uri="{BB962C8B-B14F-4D97-AF65-F5344CB8AC3E}">
        <p14:creationId xmlns="" xmlns:p14="http://schemas.microsoft.com/office/powerpoint/2010/main" val="14826233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C:\Users\Руслан\Desktop\антновщина\w1056h51194fill.png"/>
          <p:cNvPicPr>
            <a:picLocks noChangeAspect="1" noChangeArrowheads="1"/>
          </p:cNvPicPr>
          <p:nvPr/>
        </p:nvPicPr>
        <p:blipFill>
          <a:blip r:embed="rId2" cstate="print"/>
          <a:srcRect l="13488" t="23527" r="16918"/>
          <a:stretch>
            <a:fillRect/>
          </a:stretch>
        </p:blipFill>
        <p:spPr bwMode="auto">
          <a:xfrm>
            <a:off x="0" y="0"/>
            <a:ext cx="10207605" cy="6858000"/>
          </a:xfrm>
          <a:prstGeom prst="rect">
            <a:avLst/>
          </a:prstGeom>
          <a:noFill/>
        </p:spPr>
      </p:pic>
      <p:sp>
        <p:nvSpPr>
          <p:cNvPr id="15" name="Прямоугольник с одним вырезанным углом 14"/>
          <p:cNvSpPr/>
          <p:nvPr/>
        </p:nvSpPr>
        <p:spPr>
          <a:xfrm flipV="1">
            <a:off x="2738182" y="1196752"/>
            <a:ext cx="6747625" cy="504056"/>
          </a:xfrm>
          <a:prstGeom prst="snip1Rect">
            <a:avLst>
              <a:gd name="adj" fmla="val 50000"/>
            </a:avLst>
          </a:prstGeom>
          <a:noFill/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232000" y="548680"/>
            <a:ext cx="6747625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Категория респондентов</a:t>
            </a:r>
            <a:endParaRPr lang="ru-RU" sz="3200" dirty="0"/>
          </a:p>
        </p:txBody>
      </p:sp>
      <p:graphicFrame>
        <p:nvGraphicFramePr>
          <p:cNvPr id="11" name="Схема 10"/>
          <p:cNvGraphicFramePr/>
          <p:nvPr/>
        </p:nvGraphicFramePr>
        <p:xfrm>
          <a:off x="2447777" y="1772816"/>
          <a:ext cx="7632848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2" name="Picture 4" descr="G:\сайт нко  нов веср\сайт\images\logo2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36056" y="3140968"/>
            <a:ext cx="1224136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82621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C:\Users\Руслан\Desktop\антновщина\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3888184" y="260648"/>
            <a:ext cx="5675383" cy="5847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tx1"/>
                </a:solidFill>
                <a:latin typeface="Arial" charset="0"/>
              </a:rPr>
              <a:t>Проект опроса</a:t>
            </a:r>
            <a:endParaRPr lang="ru-RU" sz="3200" b="1" dirty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10" name="Picture 4" descr="G:\сайт нко  нов веср\сайт\images\logo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776" y="404664"/>
            <a:ext cx="1224136" cy="1224136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2736055" y="1052736"/>
            <a:ext cx="7344569" cy="55446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808064" y="1148745"/>
            <a:ext cx="7272561" cy="5709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28600" marR="0" lvl="0" indent="-2286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Гражданская война — дело ужасное. Большую роль там играет  мотивация. За что воевали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антоновцы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?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Кому война, а кому – мать родна. Лидеры повстанцев и лидеры большевиков. Что вы о них знаете,  как вы к ним относитесь?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Эх война, что ж ты, подлая, сделала? Можно ли было предотвратить гражданский конфликт на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Тамбовщине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Если завтра война, если завтра в поход… Какие чувства у вас вызывают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антоновцы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/ большевики?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Если сегодня обратиться к истории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антоновщины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на чьей стороне будут ваши симпатии? На чьей бы стороне выступили бы вы?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Что вам известно о географии и биографии восстания, где оно зародилось и где закончилось?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«Антонов огонь»  и «тамбовские газы». Травили ли большевики 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антоновцев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удушающими газами. Что вам об </a:t>
            </a: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этом известно? </a:t>
            </a:r>
          </a:p>
          <a:p>
            <a:pPr marL="228600" indent="-228600" eaLnBrk="0" hangingPunct="0">
              <a:buFont typeface="+mj-lt"/>
              <a:buAutoNum type="arabicPeriod"/>
            </a:pP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«Мятеж ликвидирован, Советская власть восстановлена!».  Назовите главные итоги Антоновского восстания. </a:t>
            </a:r>
          </a:p>
          <a:p>
            <a:pPr marL="228600" indent="-228600" eaLnBrk="0" hangingPunct="0">
              <a:buFont typeface="+mj-lt"/>
              <a:buAutoNum type="arabicPeriod"/>
            </a:pPr>
            <a:r>
              <a:rPr lang="ru-RU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Победителей не судят. Проигравших не щадят. Почему повстанцы потерпели неудачу и был ли у них шанс победить.</a:t>
            </a:r>
          </a:p>
          <a:p>
            <a:pPr marL="228600" lvl="0" indent="-228600" eaLnBrk="0" hangingPunct="0">
              <a:buFont typeface="+mj-lt"/>
              <a:buAutoNum type="arabicPeriod"/>
            </a:pPr>
            <a:endParaRPr lang="ru-RU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2621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C:\Users\Руслан\Desktop\антновщина\22.png"/>
          <p:cNvPicPr>
            <a:picLocks noChangeAspect="1" noChangeArrowheads="1"/>
          </p:cNvPicPr>
          <p:nvPr/>
        </p:nvPicPr>
        <p:blipFill>
          <a:blip r:embed="rId2" cstate="print"/>
          <a:srcRect l="22169" t="18374"/>
          <a:stretch>
            <a:fillRect/>
          </a:stretch>
        </p:blipFill>
        <p:spPr bwMode="auto">
          <a:xfrm>
            <a:off x="-1" y="0"/>
            <a:ext cx="13333757" cy="803751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736055" y="260648"/>
            <a:ext cx="7344569" cy="63367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808064" y="332656"/>
            <a:ext cx="7272561" cy="5955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ЗНАНИЕ — СИЛА. Из каких источников, прежде всего, вы знаете о крестьянской войне?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Войну хорошо слышать, да тяжело видеть. Какие, на ваш взгляд, книги, фильмы, спектакли, музейные экспозиции наиболее полно отражают то, что вы помните и знаете о крестьянском восстании? 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Знаете ли вы в вашем селе / городе какие-нибудь места, с которыми были связаны истории, легенды об </a:t>
            </a:r>
            <a:r>
              <a:rPr lang="ru-RU" sz="19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антоновщине</a:t>
            </a: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? Что слышали от стариков? Что помните с детства?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Памятники ставят из боязни забыть прошлое. Как память о восстании увековечена на </a:t>
            </a:r>
            <a:r>
              <a:rPr lang="ru-RU" sz="19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Тамбовщине</a:t>
            </a: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(памятники, мемориальные комплексы, специальные уроки в школе)? 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Если бы вам предложили сделать памятник крестьянской войне в Тамбовской губернии, то какой бы памятник восстанию поставили вы?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Краеведы утверждают, что не было такой семьи в крае, не испытавшей ужасы </a:t>
            </a:r>
            <a:r>
              <a:rPr lang="ru-RU" sz="19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антоновщины</a:t>
            </a: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. Пытались ли вы лично найти сведения об участии ваших родственников в </a:t>
            </a:r>
            <a:r>
              <a:rPr lang="ru-RU" sz="19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антоновщине</a:t>
            </a: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?</a:t>
            </a:r>
          </a:p>
          <a:p>
            <a:pPr marL="457200" indent="-457200" eaLnBrk="0" hangingPunct="0">
              <a:buFont typeface="+mj-lt"/>
              <a:buAutoNum type="arabicPeriod" startAt="10"/>
            </a:pP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Продолжите фразу: «Трагедия </a:t>
            </a:r>
            <a:r>
              <a:rPr lang="ru-RU" sz="19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антоновщины</a:t>
            </a:r>
            <a:r>
              <a:rPr lang="ru-RU" sz="19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учит нас….».</a:t>
            </a:r>
          </a:p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 startAt="10"/>
              <a:tabLst/>
            </a:pPr>
            <a:endParaRPr lang="ru-RU" sz="19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8262107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949280"/>
            <a:ext cx="10080625" cy="908720"/>
          </a:xfr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FFCC"/>
                </a:solidFill>
                <a:latin typeface="Book Antiqua" panose="02040602050305030304" pitchFamily="18" charset="0"/>
              </a:rPr>
              <a:t>При поддержке Фонда президентских грантов (проект </a:t>
            </a:r>
            <a:r>
              <a:rPr lang="ru-RU" sz="2400" dirty="0" smtClean="0"/>
              <a:t>20-1-015704</a:t>
            </a:r>
            <a:endParaRPr lang="ru-RU" sz="2400" b="1" dirty="0">
              <a:solidFill>
                <a:srgbClr val="FFFFCC"/>
              </a:solidFill>
              <a:latin typeface="Book Antiqua" panose="02040602050305030304" pitchFamily="18" charset="0"/>
            </a:endParaRPr>
          </a:p>
        </p:txBody>
      </p:sp>
      <p:sp>
        <p:nvSpPr>
          <p:cNvPr id="2054" name="AutoShape 12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5" name="AutoShape 14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AutoShape 16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7" name="AutoShape 18" descr="http://4&amp;fcy;&amp;ocy;&amp;tcy;&amp;ocy;.&amp;rcy;&amp;fcy;/uploads/posts/2010-12/1293591607_splashes2028229.jpg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058" name="AutoShape 22" descr="&amp;Scy;&amp;kcy;&amp;acy;&amp;chcy;&amp;acy;&amp;tcy;&amp;softcy; &amp;Kcy;&amp;lcy;&amp;yacy;&amp;kcy;&amp;scy;&amp;ycy;, &amp;Pcy;&amp;yacy;&amp;tcy;&amp;ncy;&amp;acy; &amp;vcy; &amp;vcy;&amp;iecy;&amp;kcy;&amp;tcy;&amp;ocy;&amp;rcy;&amp;iecy;"/>
          <p:cNvSpPr>
            <a:spLocks noChangeAspect="1" noChangeArrowheads="1"/>
          </p:cNvSpPr>
          <p:nvPr/>
        </p:nvSpPr>
        <p:spPr bwMode="auto">
          <a:xfrm>
            <a:off x="171511" y="-144461"/>
            <a:ext cx="336021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2" name="Содержимое 2"/>
          <p:cNvSpPr txBox="1">
            <a:spLocks/>
          </p:cNvSpPr>
          <p:nvPr/>
        </p:nvSpPr>
        <p:spPr bwMode="auto">
          <a:xfrm>
            <a:off x="0" y="1"/>
            <a:ext cx="10080625" cy="112474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>
            <a:normAutofit/>
          </a:bodyPr>
          <a:lstStyle>
            <a:defPPr>
              <a:defRPr lang="ru-RU"/>
            </a:defPPr>
            <a:lvl1pPr algn="ctr" fontAlgn="auto">
              <a:spcAft>
                <a:spcPts val="0"/>
              </a:spcAft>
              <a:defRPr sz="2400" b="1">
                <a:solidFill>
                  <a:srgbClr val="FFFFCC"/>
                </a:solidFill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defRPr/>
            </a:pPr>
            <a:r>
              <a:rPr lang="ru-RU" sz="2000" smtClean="0">
                <a:latin typeface="Book Antiqua" panose="02040602050305030304" pitchFamily="18" charset="0"/>
              </a:rPr>
              <a:t>АНО «ТАМБОВСКОЕ БИБЛИОТЕЧНОЕ ОБЩЕСТВО»</a:t>
            </a:r>
            <a:endParaRPr lang="ru-RU" sz="2000" dirty="0">
              <a:latin typeface="Book Antiqua" panose="02040602050305030304" pitchFamily="18" charset="0"/>
            </a:endParaRPr>
          </a:p>
        </p:txBody>
      </p:sp>
      <p:pic>
        <p:nvPicPr>
          <p:cNvPr id="14" name="Picture 4" descr="G:\сайт нко  нов веср\сайт\images\logo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8184" y="1340768"/>
            <a:ext cx="1800200" cy="1800200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-1" y="3068960"/>
            <a:ext cx="100806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b="1" kern="10" spc="50" dirty="0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 392005, г. Тамбов, </a:t>
            </a:r>
          </a:p>
          <a:p>
            <a:pPr algn="ctr">
              <a:defRPr/>
            </a:pPr>
            <a:r>
              <a:rPr lang="ru-RU" sz="2800" b="1" kern="10" spc="50" dirty="0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ул. Астраханская, д. 1/18, кв. 9</a:t>
            </a:r>
            <a:endParaRPr lang="ru-RU" sz="2800" b="1" kern="10" spc="50" dirty="0">
              <a:ln w="11430"/>
              <a:solidFill>
                <a:schemeClr val="accent4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-1" y="4365104"/>
            <a:ext cx="100806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kern="10" spc="50" dirty="0" smtClean="0">
                <a:ln w="11430"/>
                <a:solidFill>
                  <a:srgbClr val="8064A2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/>
              </a:rPr>
              <a:t>tambovnko@gmail.com</a:t>
            </a:r>
            <a:endParaRPr lang="ru-RU" sz="3200" b="1" kern="10" spc="50" dirty="0" smtClean="0">
              <a:ln w="11430"/>
              <a:solidFill>
                <a:srgbClr val="8064A2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826233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9CB084"/>
      </a:accent1>
      <a:accent2>
        <a:srgbClr val="4E5D3C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8485</TotalTime>
  <Words>181</Words>
  <Application>Microsoft Office PowerPoint</Application>
  <PresentationFormat>Произвольный</PresentationFormat>
  <Paragraphs>28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При поддержке Фонда президентских грантов (проект 20-1-015704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Руслан</cp:lastModifiedBy>
  <cp:revision>642</cp:revision>
  <dcterms:modified xsi:type="dcterms:W3CDTF">2020-10-07T18:30:34Z</dcterms:modified>
</cp:coreProperties>
</file>