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68" r:id="rId2"/>
    <p:sldId id="429" r:id="rId3"/>
    <p:sldId id="430" r:id="rId4"/>
    <p:sldId id="425" r:id="rId5"/>
  </p:sldIdLst>
  <p:sldSz cx="10080625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2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40A2B"/>
    <a:srgbClr val="CD7371"/>
    <a:srgbClr val="920000"/>
    <a:srgbClr val="993300"/>
    <a:srgbClr val="FFFFCC"/>
    <a:srgbClr val="3366FF"/>
    <a:srgbClr val="588824"/>
    <a:srgbClr val="CCFFFF"/>
    <a:srgbClr val="8DDBE3"/>
    <a:srgbClr val="83D8E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6" autoAdjust="0"/>
    <p:restoredTop sz="94265" autoAdjust="0"/>
  </p:normalViewPr>
  <p:slideViewPr>
    <p:cSldViewPr>
      <p:cViewPr varScale="1">
        <p:scale>
          <a:sx n="110" d="100"/>
          <a:sy n="110" d="100"/>
        </p:scale>
        <p:origin x="-1290" y="-78"/>
      </p:cViewPr>
      <p:guideLst>
        <p:guide orient="horz" pos="2160"/>
        <p:guide pos="35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21002A-E079-419F-B109-A2E920A3BA04}" type="doc">
      <dgm:prSet loTypeId="urn:microsoft.com/office/officeart/2005/8/layout/targe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FDD003-030A-4A1A-BFD0-18A44BE086F5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ru-RU" sz="1800" dirty="0" smtClean="0"/>
            <a:t>УЧАЩАЯСЯ МОЛОДЕЖЬ (возраст от 16 лет до </a:t>
          </a:r>
          <a:r>
            <a:rPr lang="ru-RU" sz="1800" smtClean="0"/>
            <a:t>18 лет). </a:t>
          </a:r>
          <a:r>
            <a:rPr lang="ru-RU" sz="1800" dirty="0" smtClean="0"/>
            <a:t>Прошли курс по гражданской войне в учебнике по российской истории в 10-м классе.</a:t>
          </a:r>
          <a:endParaRPr lang="ru-RU" sz="1800" dirty="0"/>
        </a:p>
      </dgm:t>
    </dgm:pt>
    <dgm:pt modelId="{E9790133-C279-41E5-900B-B134A3D0E8EB}" type="parTrans" cxnId="{79E7DAA5-4006-4899-89A6-7C306EC0ECBC}">
      <dgm:prSet/>
      <dgm:spPr/>
      <dgm:t>
        <a:bodyPr/>
        <a:lstStyle/>
        <a:p>
          <a:endParaRPr lang="ru-RU"/>
        </a:p>
      </dgm:t>
    </dgm:pt>
    <dgm:pt modelId="{5F2DD378-6192-48D5-B68F-5CBF36B94244}" type="sibTrans" cxnId="{79E7DAA5-4006-4899-89A6-7C306EC0ECBC}">
      <dgm:prSet/>
      <dgm:spPr/>
      <dgm:t>
        <a:bodyPr/>
        <a:lstStyle/>
        <a:p>
          <a:endParaRPr lang="ru-RU"/>
        </a:p>
      </dgm:t>
    </dgm:pt>
    <dgm:pt modelId="{677723A8-A5A4-4ADF-91BB-82314ECEC347}" type="pres">
      <dgm:prSet presAssocID="{AE21002A-E079-419F-B109-A2E920A3BA0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85BCFB-2E1F-466E-A8EC-D8FA3561E3BF}" type="pres">
      <dgm:prSet presAssocID="{02FDD003-030A-4A1A-BFD0-18A44BE086F5}" presName="circle1" presStyleLbl="node1" presStyleIdx="0" presStyleCnt="1" custLinFactNeighborX="-1646" custLinFactNeighborY="323"/>
      <dgm:spPr/>
    </dgm:pt>
    <dgm:pt modelId="{7DEC707E-9429-47D0-863A-5FFABE50186D}" type="pres">
      <dgm:prSet presAssocID="{02FDD003-030A-4A1A-BFD0-18A44BE086F5}" presName="space" presStyleCnt="0"/>
      <dgm:spPr/>
    </dgm:pt>
    <dgm:pt modelId="{94FD5038-EA36-4745-9478-239F95CDC1CE}" type="pres">
      <dgm:prSet presAssocID="{02FDD003-030A-4A1A-BFD0-18A44BE086F5}" presName="rect1" presStyleLbl="alignAcc1" presStyleIdx="0" presStyleCnt="1" custLinFactNeighborX="0" custLinFactNeighborY="0"/>
      <dgm:spPr>
        <a:prstGeom prst="snip1Rect">
          <a:avLst/>
        </a:prstGeom>
      </dgm:spPr>
      <dgm:t>
        <a:bodyPr/>
        <a:lstStyle/>
        <a:p>
          <a:endParaRPr lang="ru-RU"/>
        </a:p>
      </dgm:t>
    </dgm:pt>
    <dgm:pt modelId="{C5DA2725-BBE6-4760-A87A-9B3512092A0B}" type="pres">
      <dgm:prSet presAssocID="{02FDD003-030A-4A1A-BFD0-18A44BE086F5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C48859-DDAA-408C-8CFA-5E3467A2FA3D}" type="presOf" srcId="{02FDD003-030A-4A1A-BFD0-18A44BE086F5}" destId="{94FD5038-EA36-4745-9478-239F95CDC1CE}" srcOrd="0" destOrd="0" presId="urn:microsoft.com/office/officeart/2005/8/layout/target3"/>
    <dgm:cxn modelId="{79E7DAA5-4006-4899-89A6-7C306EC0ECBC}" srcId="{AE21002A-E079-419F-B109-A2E920A3BA04}" destId="{02FDD003-030A-4A1A-BFD0-18A44BE086F5}" srcOrd="0" destOrd="0" parTransId="{E9790133-C279-41E5-900B-B134A3D0E8EB}" sibTransId="{5F2DD378-6192-48D5-B68F-5CBF36B94244}"/>
    <dgm:cxn modelId="{60D26436-F5F7-4CE4-91D8-2E178FD734F5}" type="presOf" srcId="{AE21002A-E079-419F-B109-A2E920A3BA04}" destId="{677723A8-A5A4-4ADF-91BB-82314ECEC347}" srcOrd="0" destOrd="0" presId="urn:microsoft.com/office/officeart/2005/8/layout/target3"/>
    <dgm:cxn modelId="{63A5B37E-7B7C-445F-8368-8A255B93B432}" type="presOf" srcId="{02FDD003-030A-4A1A-BFD0-18A44BE086F5}" destId="{C5DA2725-BBE6-4760-A87A-9B3512092A0B}" srcOrd="1" destOrd="0" presId="urn:microsoft.com/office/officeart/2005/8/layout/target3"/>
    <dgm:cxn modelId="{6F8C1FF5-3870-4080-8C15-83223299D117}" type="presParOf" srcId="{677723A8-A5A4-4ADF-91BB-82314ECEC347}" destId="{2885BCFB-2E1F-466E-A8EC-D8FA3561E3BF}" srcOrd="0" destOrd="0" presId="urn:microsoft.com/office/officeart/2005/8/layout/target3"/>
    <dgm:cxn modelId="{6F6918C9-D13E-4D38-B450-CBEBFFCBF445}" type="presParOf" srcId="{677723A8-A5A4-4ADF-91BB-82314ECEC347}" destId="{7DEC707E-9429-47D0-863A-5FFABE50186D}" srcOrd="1" destOrd="0" presId="urn:microsoft.com/office/officeart/2005/8/layout/target3"/>
    <dgm:cxn modelId="{BA4EEB26-A16A-437F-865F-FBF061C38A80}" type="presParOf" srcId="{677723A8-A5A4-4ADF-91BB-82314ECEC347}" destId="{94FD5038-EA36-4745-9478-239F95CDC1CE}" srcOrd="2" destOrd="0" presId="urn:microsoft.com/office/officeart/2005/8/layout/target3"/>
    <dgm:cxn modelId="{951EC83C-A5D9-407F-9448-B8B258F2459F}" type="presParOf" srcId="{677723A8-A5A4-4ADF-91BB-82314ECEC347}" destId="{C5DA2725-BBE6-4760-A87A-9B3512092A0B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85BCFB-2E1F-466E-A8EC-D8FA3561E3BF}">
      <dsp:nvSpPr>
        <dsp:cNvPr id="0" name=""/>
        <dsp:cNvSpPr/>
      </dsp:nvSpPr>
      <dsp:spPr>
        <a:xfrm>
          <a:off x="-66893" y="13126"/>
          <a:ext cx="4063999" cy="406399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4FD5038-EA36-4745-9478-239F95CDC1CE}">
      <dsp:nvSpPr>
        <dsp:cNvPr id="0" name=""/>
        <dsp:cNvSpPr/>
      </dsp:nvSpPr>
      <dsp:spPr>
        <a:xfrm>
          <a:off x="2031999" y="0"/>
          <a:ext cx="5600848" cy="4063999"/>
        </a:xfrm>
        <a:prstGeom prst="snip1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УЧАЩАЯСЯ МОЛОДЕЖЬ (возраст от 16 лет до </a:t>
          </a:r>
          <a:r>
            <a:rPr lang="ru-RU" sz="1800" kern="1200" smtClean="0"/>
            <a:t>18 лет). </a:t>
          </a:r>
          <a:r>
            <a:rPr lang="ru-RU" sz="1800" kern="1200" dirty="0" smtClean="0"/>
            <a:t>Прошли курс по гражданской войне в учебнике по российской истории в 10-м классе.</a:t>
          </a:r>
          <a:endParaRPr lang="ru-RU" sz="1800" kern="1200" dirty="0"/>
        </a:p>
      </dsp:txBody>
      <dsp:txXfrm>
        <a:off x="2031999" y="0"/>
        <a:ext cx="5600848" cy="4063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8F761D2-D815-4DCE-B598-67D7A99F34D1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10E9B5F8-CC70-4972-A512-09511573F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446067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047" y="2130429"/>
            <a:ext cx="856853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1A99-BA7D-45FD-8EC2-AF01FE67E7E6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0C0A3-9A4C-4DCE-BFE1-C114DBDF84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51891-E1E5-42D7-A354-F1F65D71FB68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62E5D-B4E7-4E4D-9421-60F5A69C18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300" y="4406903"/>
            <a:ext cx="8568531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300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DFE94-1297-4A0C-A460-19D55279824A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93116-EDBF-4557-BCDF-93D2172119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4031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24318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3E061-4F96-47A8-AF6F-12B2E720B3F6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D0915-403A-4A35-9302-7DE3455600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1" y="1535114"/>
            <a:ext cx="445402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031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0823" y="1535114"/>
            <a:ext cx="4455776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0823" y="2174875"/>
            <a:ext cx="445577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6C4B8-8929-47F4-84CC-8527B98C4D0A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F5BE9-F281-4615-9C45-7E7D2C6E03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C9AD6-5366-455E-A72F-9658DE5ED45B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138AC-CC05-44C1-899C-D71953411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4D8DE-06B9-43E7-8DF3-AFFD9425AA67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623F0-9220-46B6-9AD9-0106DC1F6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6" y="273052"/>
            <a:ext cx="3316456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245" y="273052"/>
            <a:ext cx="56353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036" y="1435102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E86A4-6F4E-484A-A435-D1D67C63CCCB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353E2-955B-49F1-86E2-FA2D0AE07B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873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5873" y="612775"/>
            <a:ext cx="6048375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5873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62EF1-8B44-4C03-AFF3-3D95E9558EB5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120AF-DB50-4B5B-8FEE-B72AFA9F28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F65A8-94DB-4AEE-A68B-AD768E9A9D10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EC72D-F49F-4772-9146-67C6CD7BC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453" y="274640"/>
            <a:ext cx="2268141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031" y="274640"/>
            <a:ext cx="6636411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DDEC3-5913-499A-9452-99C8D054FBDD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A0819-A876-4627-91A1-30F926E334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504031" y="274639"/>
            <a:ext cx="9072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504031" y="1600201"/>
            <a:ext cx="907256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04031" y="6356354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8ED8B9-B53A-4A8C-AA05-86F56922F207}" type="datetimeFigureOut">
              <a:rPr lang="ru-RU"/>
              <a:pPr>
                <a:defRPr/>
              </a:pPr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44214" y="6356354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224448" y="6356354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5AA686-8D06-438F-8B4D-F8C3A6D5D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Руслан\Desktop\антновщина\ПРАВ ЛЕК.png"/>
          <p:cNvPicPr>
            <a:picLocks noChangeAspect="1" noChangeArrowheads="1"/>
          </p:cNvPicPr>
          <p:nvPr/>
        </p:nvPicPr>
        <p:blipFill>
          <a:blip r:embed="rId2" cstate="print"/>
          <a:srcRect b="14728"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  <p:sp>
        <p:nvSpPr>
          <p:cNvPr id="2054" name="AutoShape 12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5" name="AutoShape 14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AutoShape 16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7" name="AutoShape 18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8" name="AutoShape 22" descr="&amp;Scy;&amp;kcy;&amp;acy;&amp;chcy;&amp;acy;&amp;tcy;&amp;softcy; &amp;Kcy;&amp;lcy;&amp;yacy;&amp;kcy;&amp;scy;&amp;ycy;, &amp;Pcy;&amp;yacy;&amp;tcy;&amp;ncy;&amp;acy; &amp;vcy; &amp;vcy;&amp;iecy;&amp;kcy;&amp;tcy;&amp;ocy;&amp;rcy;&amp;iecy;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028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2640" y="332656"/>
            <a:ext cx="1368152" cy="136815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59545" y="5229200"/>
            <a:ext cx="9721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kern="1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ТРАГЕДИЯ ПО ИМЕНИ </a:t>
            </a:r>
            <a:r>
              <a:rPr lang="ru-RU" sz="2800" b="1" kern="1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«АНТОНОВЩИНА</a:t>
            </a:r>
            <a:r>
              <a:rPr lang="ru-RU" sz="2800" b="1" dirty="0" smtClean="0">
                <a:latin typeface="Georgia" pitchFamily="18" charset="0"/>
                <a:cs typeface="Times New Roman" pitchFamily="18" charset="0"/>
              </a:rPr>
              <a:t>»</a:t>
            </a:r>
            <a:endParaRPr lang="ru-RU" sz="2800" b="1" dirty="0"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" y="6021288"/>
            <a:ext cx="1008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/>
              <a:t>Материалы социологического опроса</a:t>
            </a:r>
          </a:p>
          <a:p>
            <a:pPr algn="ctr"/>
            <a:r>
              <a:rPr lang="ru-RU" b="1" i="1" dirty="0" smtClean="0"/>
              <a:t>(респонденты  </a:t>
            </a:r>
            <a:r>
              <a:rPr lang="ru-RU" b="1" i="1" smtClean="0"/>
              <a:t>от </a:t>
            </a:r>
            <a:r>
              <a:rPr lang="ru-RU" b="1" i="1" smtClean="0"/>
              <a:t>16 до 18 </a:t>
            </a:r>
            <a:r>
              <a:rPr lang="ru-RU" b="1" i="1" dirty="0" smtClean="0"/>
              <a:t>лет)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148262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Руслан\Desktop\антновщина\w1056h51194fill.png"/>
          <p:cNvPicPr>
            <a:picLocks noChangeAspect="1" noChangeArrowheads="1"/>
          </p:cNvPicPr>
          <p:nvPr/>
        </p:nvPicPr>
        <p:blipFill>
          <a:blip r:embed="rId2" cstate="print"/>
          <a:srcRect l="13488" t="23527" r="16918"/>
          <a:stretch>
            <a:fillRect/>
          </a:stretch>
        </p:blipFill>
        <p:spPr bwMode="auto">
          <a:xfrm>
            <a:off x="0" y="0"/>
            <a:ext cx="10207605" cy="6858000"/>
          </a:xfrm>
          <a:prstGeom prst="rect">
            <a:avLst/>
          </a:prstGeom>
          <a:noFill/>
        </p:spPr>
      </p:pic>
      <p:sp>
        <p:nvSpPr>
          <p:cNvPr id="15" name="Прямоугольник с одним вырезанным углом 14"/>
          <p:cNvSpPr/>
          <p:nvPr/>
        </p:nvSpPr>
        <p:spPr>
          <a:xfrm flipV="1">
            <a:off x="2738182" y="1196752"/>
            <a:ext cx="6747625" cy="504056"/>
          </a:xfrm>
          <a:prstGeom prst="snip1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32000" y="548680"/>
            <a:ext cx="6747625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Категория респондентов</a:t>
            </a:r>
            <a:endParaRPr lang="ru-RU" sz="3200" dirty="0"/>
          </a:p>
        </p:txBody>
      </p:sp>
      <p:graphicFrame>
        <p:nvGraphicFramePr>
          <p:cNvPr id="11" name="Схема 10"/>
          <p:cNvGraphicFramePr/>
          <p:nvPr/>
        </p:nvGraphicFramePr>
        <p:xfrm>
          <a:off x="2447777" y="1772816"/>
          <a:ext cx="763284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2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36056" y="3140968"/>
            <a:ext cx="1224136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Руслан\Desktop\антновщина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888184" y="260648"/>
            <a:ext cx="5675383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Arial" charset="0"/>
              </a:rPr>
              <a:t>Проект опроса</a:t>
            </a:r>
            <a:endParaRPr lang="ru-RU" sz="3200" b="1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10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776" y="404664"/>
            <a:ext cx="1224136" cy="122413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736055" y="1052736"/>
            <a:ext cx="7344569" cy="55446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808064" y="1587328"/>
            <a:ext cx="7272561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Назовите даты времени начала и окончания крестьянского движения  в Тамбовском крае?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Каковы причины крестьянского недовольства?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Каких деятелей красного движения вы знаете? Как вы к ним относитесь?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Назовите лидеров  крестьянского движения. Чем они известны? Какую оценку их деятельности вы можете дать?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Почему повстанцы потерпели неудачу и был ли у них шанс победить?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Каковы итоги крестьянской войны?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Если бы вы жили в период крестьянской войны, за кого бы вы воевали?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Из каких источников, прежде всего, вы знаете о крестьянской войне?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Знаете ли вы в вашем селе  / городе какие-нибудь места, с которыми были связаны истории, легенды об </a:t>
            </a:r>
            <a:r>
              <a:rPr lang="ru-RU" sz="1600" dirty="0" err="1" smtClean="0"/>
              <a:t>антоновщине</a:t>
            </a:r>
            <a:r>
              <a:rPr lang="ru-RU" sz="1600" dirty="0" smtClean="0"/>
              <a:t>? Что слышали от стариков? Что помните с детства?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Как память о восстании увековечена на </a:t>
            </a:r>
            <a:r>
              <a:rPr lang="ru-RU" sz="1600" dirty="0" err="1" smtClean="0"/>
              <a:t>Тамбовщине</a:t>
            </a:r>
            <a:r>
              <a:rPr lang="ru-RU" sz="1600" dirty="0" smtClean="0"/>
              <a:t> (памятники, мемориальные комплексы, специальные уроки в школе)?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/>
              <a:t>Продолжите фразу: «Трагедия </a:t>
            </a:r>
            <a:r>
              <a:rPr lang="ru-RU" sz="1600" dirty="0" err="1" smtClean="0"/>
              <a:t>антоновщины</a:t>
            </a:r>
            <a:r>
              <a:rPr lang="ru-RU" sz="1600" dirty="0" smtClean="0"/>
              <a:t> учит нас….»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10080625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При поддержке Фонда президентских грантов (проект </a:t>
            </a:r>
            <a:r>
              <a:rPr lang="ru-RU" sz="2400" dirty="0" smtClean="0"/>
              <a:t>20-1-015704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)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  <p:sp>
        <p:nvSpPr>
          <p:cNvPr id="2054" name="AutoShape 12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5" name="AutoShape 14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AutoShape 16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7" name="AutoShape 18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8" name="AutoShape 22" descr="&amp;Scy;&amp;kcy;&amp;acy;&amp;chcy;&amp;acy;&amp;tcy;&amp;softcy; &amp;Kcy;&amp;lcy;&amp;yacy;&amp;kcy;&amp;scy;&amp;ycy;, &amp;Pcy;&amp;yacy;&amp;tcy;&amp;ncy;&amp;acy; &amp;vcy; &amp;vcy;&amp;iecy;&amp;kcy;&amp;tcy;&amp;ocy;&amp;rcy;&amp;iecy;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0" y="1"/>
            <a:ext cx="10080625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sz="2000" dirty="0" smtClean="0">
                <a:latin typeface="Book Antiqua" panose="02040602050305030304" pitchFamily="18" charset="0"/>
              </a:rPr>
              <a:t>АНО «ТАМБОВСКОЕ БИБЛИОТЕЧНОЕ ОБЩЕСТВО»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pic>
        <p:nvPicPr>
          <p:cNvPr id="14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8184" y="1340768"/>
            <a:ext cx="1800200" cy="180020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-1" y="3068960"/>
            <a:ext cx="100806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 392005, г. Тамбов, </a:t>
            </a:r>
          </a:p>
          <a:p>
            <a:pPr algn="ctr">
              <a:defRPr/>
            </a:pPr>
            <a:r>
              <a:rPr lang="ru-RU" sz="28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ул. Астраханская, д. 1/18, кв. 9</a:t>
            </a:r>
            <a:endParaRPr lang="ru-RU" sz="2800" b="1" kern="10" spc="50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-1" y="4365104"/>
            <a:ext cx="10080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tambovnko@gmail.com</a:t>
            </a:r>
            <a:endParaRPr lang="ru-RU" sz="3200" b="1" kern="10" spc="50" dirty="0" smtClean="0">
              <a:ln w="11430"/>
              <a:solidFill>
                <a:srgbClr val="8064A2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262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9CB084"/>
      </a:accent1>
      <a:accent2>
        <a:srgbClr val="4E5D3C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8489</TotalTime>
  <Words>230</Words>
  <Application>Microsoft Office PowerPoint</Application>
  <PresentationFormat>Произвольный</PresentationFormat>
  <Paragraphs>22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При поддержке Фонда президентских грантов (проект 20-1-015704)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Патрина</cp:lastModifiedBy>
  <cp:revision>644</cp:revision>
  <dcterms:modified xsi:type="dcterms:W3CDTF">2020-10-08T10:52:29Z</dcterms:modified>
</cp:coreProperties>
</file>